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wmf" ContentType="image/x-wmf"/>
  <Override PartName="/ppt/media/image7.png" ContentType="image/png"/>
  <Override PartName="/ppt/media/hdphoto1.wdp" ContentType="image/vnd.ms-photo"/>
  <Override PartName="/ppt/media/image8.jpeg" ContentType="image/jpeg"/>
  <Override PartName="/ppt/media/image9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wmf"/><Relationship Id="rId5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microsoft.com/office/2007/relationships/hdphoto" Target="../media/hdphoto1.wdp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6.wmf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6.wmf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6.wmf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"/>
          <p:cNvSpPr/>
          <p:nvPr/>
        </p:nvSpPr>
        <p:spPr>
          <a:xfrm>
            <a:off x="0" y="312840"/>
            <a:ext cx="9143640" cy="6665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4" name="ZoneTexte 2"/>
          <p:cNvSpPr/>
          <p:nvPr/>
        </p:nvSpPr>
        <p:spPr>
          <a:xfrm>
            <a:off x="1440000" y="2520000"/>
            <a:ext cx="6300000" cy="3440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m’entraine à résoudre des problèmes additifs.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m’entraine à résoudre des problèmes additifs et de comparaison.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7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48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ZoneTexte 11"/>
          <p:cNvSpPr/>
          <p:nvPr/>
        </p:nvSpPr>
        <p:spPr>
          <a:xfrm>
            <a:off x="3402000" y="1377000"/>
            <a:ext cx="4669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Je comprends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ZoneTexte 12"/>
          <p:cNvSpPr/>
          <p:nvPr/>
        </p:nvSpPr>
        <p:spPr>
          <a:xfrm>
            <a:off x="3435120" y="2795400"/>
            <a:ext cx="4635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4" name="Image 13" descr=""/>
          <p:cNvPicPr/>
          <p:nvPr/>
        </p:nvPicPr>
        <p:blipFill>
          <a:blip r:embed="rId2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55" name="ZoneTexte 15"/>
          <p:cNvSpPr/>
          <p:nvPr/>
        </p:nvSpPr>
        <p:spPr>
          <a:xfrm>
            <a:off x="3435120" y="415836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Je calcule la réponse.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6" name="Image 16" descr=""/>
          <p:cNvPicPr/>
          <p:nvPr/>
        </p:nvPicPr>
        <p:blipFill>
          <a:blip r:embed="rId3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sp>
        <p:nvSpPr>
          <p:cNvPr id="57" name="ZoneTexte 17"/>
          <p:cNvSpPr/>
          <p:nvPr/>
        </p:nvSpPr>
        <p:spPr>
          <a:xfrm>
            <a:off x="3402000" y="5617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Je réponds à la question.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8" name="Image 7" descr=""/>
          <p:cNvPicPr/>
          <p:nvPr/>
        </p:nvPicPr>
        <p:blipFill>
          <a:blip r:embed="rId4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Image 5" descr=""/>
          <p:cNvPicPr/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7362000" y="360000"/>
            <a:ext cx="1782000" cy="1800000"/>
          </a:xfrm>
          <a:prstGeom prst="rect">
            <a:avLst/>
          </a:prstGeom>
          <a:ln w="0">
            <a:noFill/>
          </a:ln>
        </p:spPr>
      </p:pic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Bulle narrative : ronde 7"/>
          <p:cNvSpPr/>
          <p:nvPr/>
        </p:nvSpPr>
        <p:spPr>
          <a:xfrm>
            <a:off x="0" y="957600"/>
            <a:ext cx="4860000" cy="3362400"/>
          </a:xfrm>
          <a:custGeom>
            <a:avLst/>
            <a:gdLst>
              <a:gd name="textAreaLeft" fmla="*/ 0 w 4860000"/>
              <a:gd name="textAreaRight" fmla="*/ 4860360 w 4860000"/>
              <a:gd name="textAreaTop" fmla="*/ 0 h 3362400"/>
              <a:gd name="textAreaBottom" fmla="*/ 3362760 h 3362400"/>
            </a:gdLst>
            <a:ahLst/>
            <a:rect l="textAreaLeft" t="textAreaTop" r="textAreaRight" b="textAreaBottom"/>
            <a:pathLst>
              <a:path w="7941346" h="4091268">
                <a:moveTo>
                  <a:pt x="2433448" y="4091268"/>
                </a:moveTo>
                <a:lnTo>
                  <a:pt x="1554698" y="3519250"/>
                </a:lnTo>
                <a:cubicBezTo>
                  <a:pt x="-864705" y="2825821"/>
                  <a:pt x="44268" y="950279"/>
                  <a:pt x="923967" y="419315"/>
                </a:cubicBezTo>
                <a:cubicBezTo>
                  <a:pt x="1803666" y="-111649"/>
                  <a:pt x="5851231" y="-136233"/>
                  <a:pt x="6832895" y="333467"/>
                </a:cubicBezTo>
                <a:cubicBezTo>
                  <a:pt x="7814559" y="803167"/>
                  <a:pt x="8745304" y="2334128"/>
                  <a:pt x="6813950" y="3237514"/>
                </a:cubicBezTo>
                <a:cubicBezTo>
                  <a:pt x="6004394" y="3616182"/>
                  <a:pt x="3101596" y="3566519"/>
                  <a:pt x="1984853" y="3483201"/>
                </a:cubicBezTo>
                <a:lnTo>
                  <a:pt x="2433448" y="40912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Le fleuriste prépare un bouquet.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Il met ensemble 13 roses, 15 tulipes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et 5 jonquilles.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Combien de fleurs y a-t-il dans le  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bouquet ?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63" name="Bulle narrative : ronde 1"/>
          <p:cNvSpPr/>
          <p:nvPr/>
        </p:nvSpPr>
        <p:spPr>
          <a:xfrm>
            <a:off x="4320000" y="3006000"/>
            <a:ext cx="4866120" cy="3474000"/>
          </a:xfrm>
          <a:custGeom>
            <a:avLst/>
            <a:gdLst>
              <a:gd name="textAreaLeft" fmla="*/ 0 w 4866120"/>
              <a:gd name="textAreaRight" fmla="*/ 4866480 w 4866120"/>
              <a:gd name="textAreaTop" fmla="*/ 0 h 3474000"/>
              <a:gd name="textAreaBottom" fmla="*/ 3474360 h 3474000"/>
            </a:gdLst>
            <a:ahLst/>
            <a:rect l="textAreaLeft" t="textAreaTop" r="textAreaRight" b="textAreaBottom"/>
            <a:pathLst>
              <a:path w="7941346" h="4091268">
                <a:moveTo>
                  <a:pt x="2433448" y="4091268"/>
                </a:moveTo>
                <a:lnTo>
                  <a:pt x="1554698" y="3519250"/>
                </a:lnTo>
                <a:cubicBezTo>
                  <a:pt x="-864705" y="2825821"/>
                  <a:pt x="44268" y="950279"/>
                  <a:pt x="923967" y="419315"/>
                </a:cubicBezTo>
                <a:cubicBezTo>
                  <a:pt x="1803666" y="-111649"/>
                  <a:pt x="5851231" y="-136233"/>
                  <a:pt x="6832895" y="333467"/>
                </a:cubicBezTo>
                <a:cubicBezTo>
                  <a:pt x="7814559" y="803167"/>
                  <a:pt x="8745304" y="2334128"/>
                  <a:pt x="6813950" y="3237514"/>
                </a:cubicBezTo>
                <a:cubicBezTo>
                  <a:pt x="6004394" y="3616182"/>
                  <a:pt x="3101596" y="3566519"/>
                  <a:pt x="1984853" y="3483201"/>
                </a:cubicBezTo>
                <a:lnTo>
                  <a:pt x="2433448" y="40912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Le fleuriste prépare un bouquet.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Il a préparé un bouquet de 13 roses,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et un autre avec 7 roses de plus.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Combien de fleurs y a-t-il dans  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l’autre bouquet ?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64" name=""/>
          <p:cNvSpPr/>
          <p:nvPr/>
        </p:nvSpPr>
        <p:spPr>
          <a:xfrm flipH="1">
            <a:off x="2160000" y="540000"/>
            <a:ext cx="4680000" cy="612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" name=""/>
          <p:cNvSpPr/>
          <p:nvPr/>
        </p:nvSpPr>
        <p:spPr>
          <a:xfrm>
            <a:off x="180000" y="5644800"/>
            <a:ext cx="1260000" cy="65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"/>
          <p:cNvSpPr/>
          <p:nvPr/>
        </p:nvSpPr>
        <p:spPr>
          <a:xfrm>
            <a:off x="7740000" y="2340000"/>
            <a:ext cx="1260000" cy="65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37120" y="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Rectangle : coins arrondis 5"/>
          <p:cNvSpPr/>
          <p:nvPr/>
        </p:nvSpPr>
        <p:spPr>
          <a:xfrm>
            <a:off x="3358800" y="1240200"/>
            <a:ext cx="545400" cy="5454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Rectangle : coins arrondis 6"/>
          <p:cNvSpPr/>
          <p:nvPr/>
        </p:nvSpPr>
        <p:spPr>
          <a:xfrm>
            <a:off x="3420000" y="2690280"/>
            <a:ext cx="545040" cy="5454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Rectangle : coins arrondis 8"/>
          <p:cNvSpPr/>
          <p:nvPr/>
        </p:nvSpPr>
        <p:spPr>
          <a:xfrm>
            <a:off x="3420000" y="4140000"/>
            <a:ext cx="540000" cy="540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Rectangle : coins arrondis 10"/>
          <p:cNvSpPr/>
          <p:nvPr/>
        </p:nvSpPr>
        <p:spPr>
          <a:xfrm>
            <a:off x="3420000" y="5586480"/>
            <a:ext cx="540000" cy="540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ZoneTexte 11"/>
          <p:cNvSpPr/>
          <p:nvPr/>
        </p:nvSpPr>
        <p:spPr>
          <a:xfrm>
            <a:off x="275400" y="1095480"/>
            <a:ext cx="296460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cherche le nombre de fleurs au total.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ZoneTexte 17"/>
          <p:cNvSpPr/>
          <p:nvPr/>
        </p:nvSpPr>
        <p:spPr>
          <a:xfrm>
            <a:off x="213120" y="558000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33 fleurs.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ZoneTexte 20"/>
          <p:cNvSpPr/>
          <p:nvPr/>
        </p:nvSpPr>
        <p:spPr>
          <a:xfrm>
            <a:off x="396720" y="4102920"/>
            <a:ext cx="2663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13 + 15 + 5 =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ZoneTexte 15"/>
          <p:cNvSpPr/>
          <p:nvPr/>
        </p:nvSpPr>
        <p:spPr>
          <a:xfrm>
            <a:off x="213120" y="2238840"/>
            <a:ext cx="356688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représente 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Rectangle 14"/>
          <p:cNvSpPr/>
          <p:nvPr/>
        </p:nvSpPr>
        <p:spPr>
          <a:xfrm>
            <a:off x="213120" y="2737080"/>
            <a:ext cx="3239640" cy="431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Total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Rectangle 23"/>
          <p:cNvSpPr/>
          <p:nvPr/>
        </p:nvSpPr>
        <p:spPr>
          <a:xfrm>
            <a:off x="1293120" y="3167280"/>
            <a:ext cx="1079640" cy="43128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400" spc="-1" strike="noStrike">
                <a:solidFill>
                  <a:schemeClr val="lt1"/>
                </a:solidFill>
                <a:latin typeface="Calibri"/>
              </a:rPr>
              <a:t>15 tulipes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Rectangle 24"/>
          <p:cNvSpPr/>
          <p:nvPr/>
        </p:nvSpPr>
        <p:spPr>
          <a:xfrm>
            <a:off x="213120" y="3168720"/>
            <a:ext cx="1079640" cy="431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600" spc="-1" strike="noStrike">
                <a:solidFill>
                  <a:schemeClr val="lt1"/>
                </a:solidFill>
                <a:latin typeface="Calibri"/>
              </a:rPr>
              <a:t>13 roses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Rectangle 3"/>
          <p:cNvSpPr/>
          <p:nvPr/>
        </p:nvSpPr>
        <p:spPr>
          <a:xfrm>
            <a:off x="2373120" y="3158640"/>
            <a:ext cx="1079640" cy="4312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400" spc="-1" strike="noStrike">
                <a:solidFill>
                  <a:schemeClr val="lt1"/>
                </a:solidFill>
                <a:latin typeface="Calibri"/>
              </a:rPr>
              <a:t>5 jonquilles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ZoneTexte 4"/>
          <p:cNvSpPr/>
          <p:nvPr/>
        </p:nvSpPr>
        <p:spPr>
          <a:xfrm>
            <a:off x="2520000" y="4102920"/>
            <a:ext cx="624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33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"/>
          <p:cNvSpPr/>
          <p:nvPr/>
        </p:nvSpPr>
        <p:spPr>
          <a:xfrm>
            <a:off x="4500000" y="977040"/>
            <a:ext cx="0" cy="56829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83" name="Image 1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3904560" y="1080000"/>
            <a:ext cx="1675800" cy="864000"/>
          </a:xfrm>
          <a:prstGeom prst="rect">
            <a:avLst/>
          </a:prstGeom>
          <a:ln w="0">
            <a:noFill/>
          </a:ln>
        </p:spPr>
      </p:pic>
      <p:pic>
        <p:nvPicPr>
          <p:cNvPr id="84" name="Image 3" descr=""/>
          <p:cNvPicPr/>
          <p:nvPr/>
        </p:nvPicPr>
        <p:blipFill>
          <a:blip r:embed="rId2"/>
          <a:srcRect l="0" t="0" r="35587" b="49886"/>
          <a:stretch/>
        </p:blipFill>
        <p:spPr>
          <a:xfrm>
            <a:off x="3965040" y="2556000"/>
            <a:ext cx="1611360" cy="864000"/>
          </a:xfrm>
          <a:prstGeom prst="rect">
            <a:avLst/>
          </a:prstGeom>
          <a:ln w="0">
            <a:noFill/>
          </a:ln>
        </p:spPr>
      </p:pic>
      <p:pic>
        <p:nvPicPr>
          <p:cNvPr id="85" name="Image 6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3960000" y="3935160"/>
            <a:ext cx="1584000" cy="864000"/>
          </a:xfrm>
          <a:prstGeom prst="rect">
            <a:avLst/>
          </a:prstGeom>
          <a:ln w="0">
            <a:noFill/>
          </a:ln>
        </p:spPr>
      </p:pic>
      <p:pic>
        <p:nvPicPr>
          <p:cNvPr id="86" name="Image 8" descr=""/>
          <p:cNvPicPr/>
          <p:nvPr/>
        </p:nvPicPr>
        <p:blipFill>
          <a:blip r:embed="rId4"/>
          <a:srcRect l="0" t="683" r="0" b="683"/>
          <a:stretch/>
        </p:blipFill>
        <p:spPr>
          <a:xfrm>
            <a:off x="3965760" y="5436000"/>
            <a:ext cx="1582200" cy="864000"/>
          </a:xfrm>
          <a:prstGeom prst="rect">
            <a:avLst/>
          </a:prstGeom>
          <a:ln w="0">
            <a:noFill/>
          </a:ln>
        </p:spPr>
      </p:pic>
      <p:sp>
        <p:nvSpPr>
          <p:cNvPr id="87" name="ZoneTexte 1"/>
          <p:cNvSpPr/>
          <p:nvPr/>
        </p:nvSpPr>
        <p:spPr>
          <a:xfrm>
            <a:off x="5580360" y="1122840"/>
            <a:ext cx="360000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cherche le nombre de fleurs de l’autre bouquet.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ZoneTexte 3"/>
          <p:cNvSpPr/>
          <p:nvPr/>
        </p:nvSpPr>
        <p:spPr>
          <a:xfrm>
            <a:off x="5580000" y="2238840"/>
            <a:ext cx="356400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2"/>
          <p:cNvSpPr/>
          <p:nvPr/>
        </p:nvSpPr>
        <p:spPr>
          <a:xfrm>
            <a:off x="6300000" y="2694600"/>
            <a:ext cx="2159640" cy="431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Total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Rectangle 4"/>
          <p:cNvSpPr/>
          <p:nvPr/>
        </p:nvSpPr>
        <p:spPr>
          <a:xfrm>
            <a:off x="6300000" y="3107880"/>
            <a:ext cx="1079640" cy="431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600" spc="-1" strike="noStrike">
                <a:solidFill>
                  <a:schemeClr val="lt1"/>
                </a:solidFill>
                <a:latin typeface="Calibri"/>
              </a:rPr>
              <a:t>13 roses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1" name="Groupe 18"/>
          <p:cNvGrpSpPr/>
          <p:nvPr/>
        </p:nvGrpSpPr>
        <p:grpSpPr>
          <a:xfrm>
            <a:off x="7379640" y="3123000"/>
            <a:ext cx="1080000" cy="431280"/>
            <a:chOff x="7379640" y="3123000"/>
            <a:chExt cx="1080000" cy="431280"/>
          </a:xfrm>
        </p:grpSpPr>
        <p:sp>
          <p:nvSpPr>
            <p:cNvPr id="92" name="Rectangle 5"/>
            <p:cNvSpPr/>
            <p:nvPr/>
          </p:nvSpPr>
          <p:spPr>
            <a:xfrm>
              <a:off x="7380000" y="3123000"/>
              <a:ext cx="1079640" cy="431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400" spc="-1" strike="noStrike">
                  <a:solidFill>
                    <a:srgbClr val="000000"/>
                  </a:solidFill>
                  <a:latin typeface="Calibri"/>
                </a:rPr>
                <a:t>+ 7 </a:t>
              </a:r>
              <a:endParaRPr b="0" lang="fr-F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93" name="Connecteur droit avec flèche 13"/>
            <p:cNvCxnSpPr/>
            <p:nvPr/>
          </p:nvCxnSpPr>
          <p:spPr>
            <a:xfrm>
              <a:off x="7379640" y="3430080"/>
              <a:ext cx="1080360" cy="360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len="med" type="triangle" w="med"/>
              <a:tailEnd len="med" type="triangle" w="med"/>
            </a:ln>
          </p:spPr>
        </p:cxnSp>
      </p:grpSp>
      <p:sp>
        <p:nvSpPr>
          <p:cNvPr id="94" name="ZoneTexte 6"/>
          <p:cNvSpPr/>
          <p:nvPr/>
        </p:nvSpPr>
        <p:spPr>
          <a:xfrm>
            <a:off x="5793120" y="5569200"/>
            <a:ext cx="335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20 fleurs.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1440000" y="6202800"/>
            <a:ext cx="1260000" cy="65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6660000" y="6202800"/>
            <a:ext cx="1260000" cy="65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ZoneTexte 5"/>
          <p:cNvSpPr/>
          <p:nvPr/>
        </p:nvSpPr>
        <p:spPr>
          <a:xfrm>
            <a:off x="6300000" y="4140000"/>
            <a:ext cx="1986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13 + 7=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ZoneTexte 7"/>
          <p:cNvSpPr/>
          <p:nvPr/>
        </p:nvSpPr>
        <p:spPr>
          <a:xfrm>
            <a:off x="7547400" y="4140000"/>
            <a:ext cx="624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20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3" dur="indefinite" restart="never" nodeType="tmRoot">
          <p:childTnLst>
            <p:seq>
              <p:cTn id="64" dur="indefinite" nodeType="mainSeq">
                <p:childTnLst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Bulle narrative : ronde 2"/>
          <p:cNvSpPr/>
          <p:nvPr/>
        </p:nvSpPr>
        <p:spPr>
          <a:xfrm>
            <a:off x="0" y="957600"/>
            <a:ext cx="4860000" cy="3362400"/>
          </a:xfrm>
          <a:custGeom>
            <a:avLst/>
            <a:gdLst>
              <a:gd name="textAreaLeft" fmla="*/ 0 w 4860000"/>
              <a:gd name="textAreaRight" fmla="*/ 4860360 w 4860000"/>
              <a:gd name="textAreaTop" fmla="*/ 0 h 3362400"/>
              <a:gd name="textAreaBottom" fmla="*/ 3362760 h 3362400"/>
            </a:gdLst>
            <a:ahLst/>
            <a:rect l="textAreaLeft" t="textAreaTop" r="textAreaRight" b="textAreaBottom"/>
            <a:pathLst>
              <a:path w="7941346" h="4091268">
                <a:moveTo>
                  <a:pt x="2433448" y="4091268"/>
                </a:moveTo>
                <a:lnTo>
                  <a:pt x="1554698" y="3519250"/>
                </a:lnTo>
                <a:cubicBezTo>
                  <a:pt x="-864705" y="2825821"/>
                  <a:pt x="44268" y="950279"/>
                  <a:pt x="923967" y="419315"/>
                </a:cubicBezTo>
                <a:cubicBezTo>
                  <a:pt x="1803666" y="-111649"/>
                  <a:pt x="5851231" y="-136233"/>
                  <a:pt x="6832895" y="333467"/>
                </a:cubicBezTo>
                <a:cubicBezTo>
                  <a:pt x="7814559" y="803167"/>
                  <a:pt x="8745304" y="2334128"/>
                  <a:pt x="6813950" y="3237514"/>
                </a:cubicBezTo>
                <a:cubicBezTo>
                  <a:pt x="6004394" y="3616182"/>
                  <a:pt x="3101596" y="3566519"/>
                  <a:pt x="1984853" y="3483201"/>
                </a:cubicBezTo>
                <a:lnTo>
                  <a:pt x="2433448" y="40912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 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La conductrice de car compte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les passagers : il y en 20 à l’avant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et 25 à l’arrière.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Combien de passagers y a-t-il dans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le car ?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101" name="Bulle narrative : ronde 3"/>
          <p:cNvSpPr/>
          <p:nvPr/>
        </p:nvSpPr>
        <p:spPr>
          <a:xfrm>
            <a:off x="4320000" y="3006000"/>
            <a:ext cx="4866120" cy="3474000"/>
          </a:xfrm>
          <a:custGeom>
            <a:avLst/>
            <a:gdLst>
              <a:gd name="textAreaLeft" fmla="*/ 0 w 4866120"/>
              <a:gd name="textAreaRight" fmla="*/ 4866480 w 4866120"/>
              <a:gd name="textAreaTop" fmla="*/ 0 h 3474000"/>
              <a:gd name="textAreaBottom" fmla="*/ 3474360 h 3474000"/>
            </a:gdLst>
            <a:ahLst/>
            <a:rect l="textAreaLeft" t="textAreaTop" r="textAreaRight" b="textAreaBottom"/>
            <a:pathLst>
              <a:path w="7941346" h="4091268">
                <a:moveTo>
                  <a:pt x="2433448" y="4091268"/>
                </a:moveTo>
                <a:lnTo>
                  <a:pt x="1554698" y="3519250"/>
                </a:lnTo>
                <a:cubicBezTo>
                  <a:pt x="-864705" y="2825821"/>
                  <a:pt x="44268" y="950279"/>
                  <a:pt x="923967" y="419315"/>
                </a:cubicBezTo>
                <a:cubicBezTo>
                  <a:pt x="1803666" y="-111649"/>
                  <a:pt x="5851231" y="-136233"/>
                  <a:pt x="6832895" y="333467"/>
                </a:cubicBezTo>
                <a:cubicBezTo>
                  <a:pt x="7814559" y="803167"/>
                  <a:pt x="8745304" y="2334128"/>
                  <a:pt x="6813950" y="3237514"/>
                </a:cubicBezTo>
                <a:cubicBezTo>
                  <a:pt x="6004394" y="3616182"/>
                  <a:pt x="3101596" y="3566519"/>
                  <a:pt x="1984853" y="3483201"/>
                </a:cubicBezTo>
                <a:lnTo>
                  <a:pt x="2433448" y="40912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La conductrice de car compte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les passagers : il y en 28 à l’avant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et 5 de moins à l’arrière.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Combien de passagers y a-t-il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à l’arrière ?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102" name=""/>
          <p:cNvSpPr/>
          <p:nvPr/>
        </p:nvSpPr>
        <p:spPr>
          <a:xfrm flipH="1">
            <a:off x="2160000" y="540000"/>
            <a:ext cx="4680000" cy="612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3" name=""/>
          <p:cNvSpPr/>
          <p:nvPr/>
        </p:nvSpPr>
        <p:spPr>
          <a:xfrm>
            <a:off x="180000" y="5644800"/>
            <a:ext cx="1260000" cy="65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7740000" y="2340000"/>
            <a:ext cx="1260000" cy="65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5" name="Picture 1" descr="une femme au volant dun bus, souriante, avec une ceinture, type illustration vectorielle"/>
          <p:cNvPicPr/>
          <p:nvPr/>
        </p:nvPicPr>
        <p:blipFill>
          <a:blip r:embed="rId1"/>
          <a:stretch/>
        </p:blipFill>
        <p:spPr>
          <a:xfrm>
            <a:off x="7704000" y="360000"/>
            <a:ext cx="1440000" cy="144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37120" y="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Rectangle : coins arrondis 1"/>
          <p:cNvSpPr/>
          <p:nvPr/>
        </p:nvSpPr>
        <p:spPr>
          <a:xfrm>
            <a:off x="3358800" y="1240200"/>
            <a:ext cx="545400" cy="5454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Rectangle : coins arrondis 2"/>
          <p:cNvSpPr/>
          <p:nvPr/>
        </p:nvSpPr>
        <p:spPr>
          <a:xfrm>
            <a:off x="3420000" y="2690280"/>
            <a:ext cx="545040" cy="5454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Rectangle : coins arrondis 3"/>
          <p:cNvSpPr/>
          <p:nvPr/>
        </p:nvSpPr>
        <p:spPr>
          <a:xfrm>
            <a:off x="3420000" y="4140000"/>
            <a:ext cx="540000" cy="540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Rectangle : coins arrondis 4"/>
          <p:cNvSpPr/>
          <p:nvPr/>
        </p:nvSpPr>
        <p:spPr>
          <a:xfrm>
            <a:off x="3420000" y="5586480"/>
            <a:ext cx="540000" cy="540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ZoneTexte 8"/>
          <p:cNvSpPr/>
          <p:nvPr/>
        </p:nvSpPr>
        <p:spPr>
          <a:xfrm>
            <a:off x="275400" y="1095480"/>
            <a:ext cx="296460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cherche le nombre de passagers au total.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ZoneTexte 13"/>
          <p:cNvSpPr/>
          <p:nvPr/>
        </p:nvSpPr>
        <p:spPr>
          <a:xfrm>
            <a:off x="213120" y="2238840"/>
            <a:ext cx="356688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représente 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"/>
          <p:cNvSpPr/>
          <p:nvPr/>
        </p:nvSpPr>
        <p:spPr>
          <a:xfrm>
            <a:off x="4500000" y="977040"/>
            <a:ext cx="0" cy="56829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15" name="Image 10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3904560" y="1080000"/>
            <a:ext cx="1675800" cy="864000"/>
          </a:xfrm>
          <a:prstGeom prst="rect">
            <a:avLst/>
          </a:prstGeom>
          <a:ln w="0">
            <a:noFill/>
          </a:ln>
        </p:spPr>
      </p:pic>
      <p:pic>
        <p:nvPicPr>
          <p:cNvPr id="116" name="Image 11" descr=""/>
          <p:cNvPicPr/>
          <p:nvPr/>
        </p:nvPicPr>
        <p:blipFill>
          <a:blip r:embed="rId2"/>
          <a:srcRect l="0" t="0" r="35587" b="49886"/>
          <a:stretch/>
        </p:blipFill>
        <p:spPr>
          <a:xfrm>
            <a:off x="3965040" y="2556000"/>
            <a:ext cx="1611360" cy="864000"/>
          </a:xfrm>
          <a:prstGeom prst="rect">
            <a:avLst/>
          </a:prstGeom>
          <a:ln w="0">
            <a:noFill/>
          </a:ln>
        </p:spPr>
      </p:pic>
      <p:pic>
        <p:nvPicPr>
          <p:cNvPr id="117" name="Image 12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3960000" y="3935160"/>
            <a:ext cx="1584000" cy="864000"/>
          </a:xfrm>
          <a:prstGeom prst="rect">
            <a:avLst/>
          </a:prstGeom>
          <a:ln w="0">
            <a:noFill/>
          </a:ln>
        </p:spPr>
      </p:pic>
      <p:pic>
        <p:nvPicPr>
          <p:cNvPr id="118" name="Image 14" descr=""/>
          <p:cNvPicPr/>
          <p:nvPr/>
        </p:nvPicPr>
        <p:blipFill>
          <a:blip r:embed="rId4"/>
          <a:srcRect l="0" t="683" r="0" b="683"/>
          <a:stretch/>
        </p:blipFill>
        <p:spPr>
          <a:xfrm>
            <a:off x="3965760" y="5436000"/>
            <a:ext cx="1582200" cy="864000"/>
          </a:xfrm>
          <a:prstGeom prst="rect">
            <a:avLst/>
          </a:prstGeom>
          <a:ln w="0">
            <a:noFill/>
          </a:ln>
        </p:spPr>
      </p:pic>
      <p:sp>
        <p:nvSpPr>
          <p:cNvPr id="119" name="ZoneTexte 16"/>
          <p:cNvSpPr/>
          <p:nvPr/>
        </p:nvSpPr>
        <p:spPr>
          <a:xfrm>
            <a:off x="5580360" y="1122840"/>
            <a:ext cx="3600000" cy="820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cherche le nombre de passagers à l’arrière.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Texte 18"/>
          <p:cNvSpPr/>
          <p:nvPr/>
        </p:nvSpPr>
        <p:spPr>
          <a:xfrm>
            <a:off x="5580000" y="2238840"/>
            <a:ext cx="356400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ZoneTexte 19"/>
          <p:cNvSpPr/>
          <p:nvPr/>
        </p:nvSpPr>
        <p:spPr>
          <a:xfrm>
            <a:off x="5649120" y="5400000"/>
            <a:ext cx="335088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</a:rPr>
              <a:t>Il y a 23 passagers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</a:rPr>
              <a:t>à l’arrière.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"/>
          <p:cNvSpPr/>
          <p:nvPr/>
        </p:nvSpPr>
        <p:spPr>
          <a:xfrm>
            <a:off x="1440000" y="6202800"/>
            <a:ext cx="1260000" cy="65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6660000" y="6202800"/>
            <a:ext cx="1260000" cy="65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Rectangle 6"/>
          <p:cNvSpPr/>
          <p:nvPr/>
        </p:nvSpPr>
        <p:spPr>
          <a:xfrm>
            <a:off x="180000" y="2737080"/>
            <a:ext cx="3239640" cy="431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Total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Rectangle 7"/>
          <p:cNvSpPr/>
          <p:nvPr/>
        </p:nvSpPr>
        <p:spPr>
          <a:xfrm>
            <a:off x="180000" y="3168720"/>
            <a:ext cx="1605960" cy="431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20 avant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Rectangle 8"/>
          <p:cNvSpPr/>
          <p:nvPr/>
        </p:nvSpPr>
        <p:spPr>
          <a:xfrm>
            <a:off x="1786320" y="3166560"/>
            <a:ext cx="1633320" cy="4312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25 arrière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ZoneTexte 10"/>
          <p:cNvSpPr/>
          <p:nvPr/>
        </p:nvSpPr>
        <p:spPr>
          <a:xfrm>
            <a:off x="360000" y="4149360"/>
            <a:ext cx="20689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20 + 25 =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ZoneTexte 14"/>
          <p:cNvSpPr/>
          <p:nvPr/>
        </p:nvSpPr>
        <p:spPr>
          <a:xfrm>
            <a:off x="2029680" y="4140000"/>
            <a:ext cx="67032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45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ZoneTexte 9"/>
          <p:cNvSpPr/>
          <p:nvPr/>
        </p:nvSpPr>
        <p:spPr>
          <a:xfrm>
            <a:off x="218880" y="5586480"/>
            <a:ext cx="320112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</a:rPr>
              <a:t>Il y a 45 passagers.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Rectangle 9"/>
          <p:cNvSpPr/>
          <p:nvPr/>
        </p:nvSpPr>
        <p:spPr>
          <a:xfrm>
            <a:off x="5830920" y="2730240"/>
            <a:ext cx="2677320" cy="431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28 avant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10"/>
          <p:cNvSpPr/>
          <p:nvPr/>
        </p:nvSpPr>
        <p:spPr>
          <a:xfrm>
            <a:off x="5830920" y="3156840"/>
            <a:ext cx="1597320" cy="431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? arrière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2" name="Groupe 12"/>
          <p:cNvGrpSpPr/>
          <p:nvPr/>
        </p:nvGrpSpPr>
        <p:grpSpPr>
          <a:xfrm>
            <a:off x="7428240" y="3160800"/>
            <a:ext cx="1080000" cy="431280"/>
            <a:chOff x="7428240" y="3160800"/>
            <a:chExt cx="1080000" cy="431280"/>
          </a:xfrm>
        </p:grpSpPr>
        <p:sp>
          <p:nvSpPr>
            <p:cNvPr id="133" name="Rectangle 13"/>
            <p:cNvSpPr/>
            <p:nvPr/>
          </p:nvSpPr>
          <p:spPr>
            <a:xfrm>
              <a:off x="7428240" y="3160800"/>
              <a:ext cx="1079640" cy="431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400" spc="-1" strike="noStrike">
                  <a:solidFill>
                    <a:srgbClr val="000000"/>
                  </a:solidFill>
                  <a:latin typeface="Calibri"/>
                </a:rPr>
                <a:t>5 de moins</a:t>
              </a:r>
              <a:endParaRPr b="0" lang="fr-F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34" name="Connecteur droit avec flèche 16"/>
            <p:cNvCxnSpPr/>
            <p:nvPr/>
          </p:nvCxnSpPr>
          <p:spPr>
            <a:xfrm>
              <a:off x="7428240" y="3467520"/>
              <a:ext cx="1080360" cy="360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len="med" type="triangle" w="med"/>
              <a:tailEnd len="med" type="triangle" w="med"/>
            </a:ln>
          </p:spPr>
        </p:cxnSp>
      </p:grpSp>
      <p:sp>
        <p:nvSpPr>
          <p:cNvPr id="135" name="ZoneTexte 21"/>
          <p:cNvSpPr/>
          <p:nvPr/>
        </p:nvSpPr>
        <p:spPr>
          <a:xfrm>
            <a:off x="5940000" y="4102920"/>
            <a:ext cx="17438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28 – 5 =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ZoneTexte 22"/>
          <p:cNvSpPr/>
          <p:nvPr/>
        </p:nvSpPr>
        <p:spPr>
          <a:xfrm>
            <a:off x="7347600" y="4093560"/>
            <a:ext cx="9324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23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0" dur="indefinite" restart="never" nodeType="tmRoot">
          <p:childTnLst>
            <p:seq>
              <p:cTn id="111" dur="indefinite" nodeType="mainSeq">
                <p:childTnLst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Bulle narrative : ronde 4"/>
          <p:cNvSpPr/>
          <p:nvPr/>
        </p:nvSpPr>
        <p:spPr>
          <a:xfrm>
            <a:off x="0" y="957600"/>
            <a:ext cx="4860000" cy="3362400"/>
          </a:xfrm>
          <a:custGeom>
            <a:avLst/>
            <a:gdLst>
              <a:gd name="textAreaLeft" fmla="*/ 0 w 4860000"/>
              <a:gd name="textAreaRight" fmla="*/ 4860360 w 4860000"/>
              <a:gd name="textAreaTop" fmla="*/ 0 h 3362400"/>
              <a:gd name="textAreaBottom" fmla="*/ 3362760 h 3362400"/>
            </a:gdLst>
            <a:ahLst/>
            <a:rect l="textAreaLeft" t="textAreaTop" r="textAreaRight" b="textAreaBottom"/>
            <a:pathLst>
              <a:path w="7941346" h="4091268">
                <a:moveTo>
                  <a:pt x="2433448" y="4091268"/>
                </a:moveTo>
                <a:lnTo>
                  <a:pt x="1554698" y="3519250"/>
                </a:lnTo>
                <a:cubicBezTo>
                  <a:pt x="-864705" y="2825821"/>
                  <a:pt x="44268" y="950279"/>
                  <a:pt x="923967" y="419315"/>
                </a:cubicBezTo>
                <a:cubicBezTo>
                  <a:pt x="1803666" y="-111649"/>
                  <a:pt x="5851231" y="-136233"/>
                  <a:pt x="6832895" y="333467"/>
                </a:cubicBezTo>
                <a:cubicBezTo>
                  <a:pt x="7814559" y="803167"/>
                  <a:pt x="8745304" y="2334128"/>
                  <a:pt x="6813950" y="3237514"/>
                </a:cubicBezTo>
                <a:cubicBezTo>
                  <a:pt x="6004394" y="3616182"/>
                  <a:pt x="3101596" y="3566519"/>
                  <a:pt x="1984853" y="3483201"/>
                </a:cubicBezTo>
                <a:lnTo>
                  <a:pt x="2433448" y="40912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Le livreur a transporté 75 colis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le matin et 18 colis l’après-midi.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Combien de colis a-t-il transportés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dans la journée ?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139" name="Bulle narrative : ronde 5"/>
          <p:cNvSpPr/>
          <p:nvPr/>
        </p:nvSpPr>
        <p:spPr>
          <a:xfrm>
            <a:off x="4320000" y="3006000"/>
            <a:ext cx="4866120" cy="3474000"/>
          </a:xfrm>
          <a:custGeom>
            <a:avLst/>
            <a:gdLst>
              <a:gd name="textAreaLeft" fmla="*/ 0 w 4866120"/>
              <a:gd name="textAreaRight" fmla="*/ 4866480 w 4866120"/>
              <a:gd name="textAreaTop" fmla="*/ 0 h 3474000"/>
              <a:gd name="textAreaBottom" fmla="*/ 3474360 h 3474000"/>
            </a:gdLst>
            <a:ahLst/>
            <a:rect l="textAreaLeft" t="textAreaTop" r="textAreaRight" b="textAreaBottom"/>
            <a:pathLst>
              <a:path w="7941346" h="4091268">
                <a:moveTo>
                  <a:pt x="2433448" y="4091268"/>
                </a:moveTo>
                <a:lnTo>
                  <a:pt x="1554698" y="3519250"/>
                </a:lnTo>
                <a:cubicBezTo>
                  <a:pt x="-864705" y="2825821"/>
                  <a:pt x="44268" y="950279"/>
                  <a:pt x="923967" y="419315"/>
                </a:cubicBezTo>
                <a:cubicBezTo>
                  <a:pt x="1803666" y="-111649"/>
                  <a:pt x="5851231" y="-136233"/>
                  <a:pt x="6832895" y="333467"/>
                </a:cubicBezTo>
                <a:cubicBezTo>
                  <a:pt x="7814559" y="803167"/>
                  <a:pt x="8745304" y="2334128"/>
                  <a:pt x="6813950" y="3237514"/>
                </a:cubicBezTo>
                <a:cubicBezTo>
                  <a:pt x="6004394" y="3616182"/>
                  <a:pt x="3101596" y="3566519"/>
                  <a:pt x="1984853" y="3483201"/>
                </a:cubicBezTo>
                <a:lnTo>
                  <a:pt x="2433448" y="40912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Le livreur a transporté 75 colis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le matin et 10 colis de plus 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l’après-midi.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Combien de colis a-t-il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transportés l’après-midi ?</a:t>
            </a: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1" lang="fr-FR" sz="24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140" name=""/>
          <p:cNvSpPr/>
          <p:nvPr/>
        </p:nvSpPr>
        <p:spPr>
          <a:xfrm flipH="1">
            <a:off x="2160000" y="540000"/>
            <a:ext cx="4680000" cy="612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1" name=""/>
          <p:cNvSpPr/>
          <p:nvPr/>
        </p:nvSpPr>
        <p:spPr>
          <a:xfrm>
            <a:off x="180000" y="5644800"/>
            <a:ext cx="1260000" cy="65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7740000" y="2340000"/>
            <a:ext cx="1260000" cy="65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3" name="Image 15" descr=""/>
          <p:cNvPicPr/>
          <p:nvPr/>
        </p:nvPicPr>
        <p:blipFill>
          <a:blip r:embed="rId1"/>
          <a:srcRect l="0" t="32887" r="58836" b="32441"/>
          <a:stretch/>
        </p:blipFill>
        <p:spPr>
          <a:xfrm>
            <a:off x="7545600" y="360000"/>
            <a:ext cx="1598400" cy="144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37120" y="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Rectangle : coins arrondis 7"/>
          <p:cNvSpPr/>
          <p:nvPr/>
        </p:nvSpPr>
        <p:spPr>
          <a:xfrm>
            <a:off x="3358800" y="1240200"/>
            <a:ext cx="545400" cy="5454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Rectangle : coins arrondis 9"/>
          <p:cNvSpPr/>
          <p:nvPr/>
        </p:nvSpPr>
        <p:spPr>
          <a:xfrm>
            <a:off x="3420000" y="2690280"/>
            <a:ext cx="545040" cy="5454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Rectangle : coins arrondis 11"/>
          <p:cNvSpPr/>
          <p:nvPr/>
        </p:nvSpPr>
        <p:spPr>
          <a:xfrm>
            <a:off x="3420000" y="4140000"/>
            <a:ext cx="540000" cy="540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Rectangle : coins arrondis 12"/>
          <p:cNvSpPr/>
          <p:nvPr/>
        </p:nvSpPr>
        <p:spPr>
          <a:xfrm>
            <a:off x="3457800" y="5400000"/>
            <a:ext cx="540000" cy="540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23"/>
          <p:cNvSpPr/>
          <p:nvPr/>
        </p:nvSpPr>
        <p:spPr>
          <a:xfrm>
            <a:off x="275400" y="1095480"/>
            <a:ext cx="296460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cherche le nombre de colis au total.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ZoneTexte 24"/>
          <p:cNvSpPr/>
          <p:nvPr/>
        </p:nvSpPr>
        <p:spPr>
          <a:xfrm>
            <a:off x="213120" y="2238840"/>
            <a:ext cx="356688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représente 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"/>
          <p:cNvSpPr/>
          <p:nvPr/>
        </p:nvSpPr>
        <p:spPr>
          <a:xfrm>
            <a:off x="4500000" y="977040"/>
            <a:ext cx="0" cy="56829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53" name="Image 4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3904560" y="1080000"/>
            <a:ext cx="1675800" cy="864000"/>
          </a:xfrm>
          <a:prstGeom prst="rect">
            <a:avLst/>
          </a:prstGeom>
          <a:ln w="0">
            <a:noFill/>
          </a:ln>
        </p:spPr>
      </p:pic>
      <p:pic>
        <p:nvPicPr>
          <p:cNvPr id="154" name="Image 17" descr=""/>
          <p:cNvPicPr/>
          <p:nvPr/>
        </p:nvPicPr>
        <p:blipFill>
          <a:blip r:embed="rId2"/>
          <a:srcRect l="0" t="0" r="35587" b="49886"/>
          <a:stretch/>
        </p:blipFill>
        <p:spPr>
          <a:xfrm>
            <a:off x="3965040" y="2556000"/>
            <a:ext cx="1611360" cy="864000"/>
          </a:xfrm>
          <a:prstGeom prst="rect">
            <a:avLst/>
          </a:prstGeom>
          <a:ln w="0">
            <a:noFill/>
          </a:ln>
        </p:spPr>
      </p:pic>
      <p:pic>
        <p:nvPicPr>
          <p:cNvPr id="155" name="Image 18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3960000" y="3935160"/>
            <a:ext cx="1584000" cy="864000"/>
          </a:xfrm>
          <a:prstGeom prst="rect">
            <a:avLst/>
          </a:prstGeom>
          <a:ln w="0">
            <a:noFill/>
          </a:ln>
        </p:spPr>
      </p:pic>
      <p:pic>
        <p:nvPicPr>
          <p:cNvPr id="156" name="Image 20" descr=""/>
          <p:cNvPicPr/>
          <p:nvPr/>
        </p:nvPicPr>
        <p:blipFill>
          <a:blip r:embed="rId4"/>
          <a:srcRect l="0" t="683" r="0" b="683"/>
          <a:stretch/>
        </p:blipFill>
        <p:spPr>
          <a:xfrm>
            <a:off x="3997800" y="5220000"/>
            <a:ext cx="1582200" cy="864000"/>
          </a:xfrm>
          <a:prstGeom prst="rect">
            <a:avLst/>
          </a:prstGeom>
          <a:ln w="0">
            <a:noFill/>
          </a:ln>
        </p:spPr>
      </p:pic>
      <p:sp>
        <p:nvSpPr>
          <p:cNvPr id="157" name="ZoneTexte 25"/>
          <p:cNvSpPr/>
          <p:nvPr/>
        </p:nvSpPr>
        <p:spPr>
          <a:xfrm>
            <a:off x="5580360" y="1122840"/>
            <a:ext cx="3600000" cy="820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cherche le nombre de colis de l’après-midi.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ZoneTexte 26"/>
          <p:cNvSpPr/>
          <p:nvPr/>
        </p:nvSpPr>
        <p:spPr>
          <a:xfrm>
            <a:off x="5580000" y="2238840"/>
            <a:ext cx="356400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Je représente le problème.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1440000" y="6202800"/>
            <a:ext cx="1260000" cy="65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6660000" y="6202800"/>
            <a:ext cx="1260000" cy="65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Rectangle 11"/>
          <p:cNvSpPr/>
          <p:nvPr/>
        </p:nvSpPr>
        <p:spPr>
          <a:xfrm>
            <a:off x="180360" y="2737080"/>
            <a:ext cx="3239640" cy="431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Total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Rectangle 12"/>
          <p:cNvSpPr/>
          <p:nvPr/>
        </p:nvSpPr>
        <p:spPr>
          <a:xfrm>
            <a:off x="180360" y="3168720"/>
            <a:ext cx="1605960" cy="431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75 matin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Rectangle 15"/>
          <p:cNvSpPr/>
          <p:nvPr/>
        </p:nvSpPr>
        <p:spPr>
          <a:xfrm>
            <a:off x="1786680" y="3166560"/>
            <a:ext cx="1633320" cy="4312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chemeClr val="lt1"/>
                </a:solidFill>
                <a:latin typeface="Calibri"/>
              </a:rPr>
              <a:t>18 après-midi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ZoneTexte 28"/>
          <p:cNvSpPr/>
          <p:nvPr/>
        </p:nvSpPr>
        <p:spPr>
          <a:xfrm>
            <a:off x="180000" y="422280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75 + 18 =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ZoneTexte 29"/>
          <p:cNvSpPr/>
          <p:nvPr/>
        </p:nvSpPr>
        <p:spPr>
          <a:xfrm>
            <a:off x="1849680" y="4213440"/>
            <a:ext cx="67032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83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ZoneTexte 33"/>
          <p:cNvSpPr/>
          <p:nvPr/>
        </p:nvSpPr>
        <p:spPr>
          <a:xfrm>
            <a:off x="720000" y="5299560"/>
            <a:ext cx="2520000" cy="820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</a:rPr>
              <a:t>Il a transporté 83 colis.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Rectangle 16"/>
          <p:cNvSpPr/>
          <p:nvPr/>
        </p:nvSpPr>
        <p:spPr>
          <a:xfrm>
            <a:off x="5830920" y="2730600"/>
            <a:ext cx="2791080" cy="43128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Après-midi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Rectangle 17"/>
          <p:cNvSpPr/>
          <p:nvPr/>
        </p:nvSpPr>
        <p:spPr>
          <a:xfrm>
            <a:off x="5830920" y="3162240"/>
            <a:ext cx="1605960" cy="431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75 matin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69" name="Groupe 1"/>
          <p:cNvGrpSpPr/>
          <p:nvPr/>
        </p:nvGrpSpPr>
        <p:grpSpPr>
          <a:xfrm>
            <a:off x="7542360" y="3195360"/>
            <a:ext cx="1080000" cy="431280"/>
            <a:chOff x="7542360" y="3195360"/>
            <a:chExt cx="1080000" cy="431280"/>
          </a:xfrm>
        </p:grpSpPr>
        <p:sp>
          <p:nvSpPr>
            <p:cNvPr id="170" name="Rectangle 18"/>
            <p:cNvSpPr/>
            <p:nvPr/>
          </p:nvSpPr>
          <p:spPr>
            <a:xfrm>
              <a:off x="7542360" y="3195360"/>
              <a:ext cx="1079640" cy="431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400" spc="-1" strike="noStrike">
                  <a:solidFill>
                    <a:srgbClr val="000000"/>
                  </a:solidFill>
                  <a:latin typeface="Calibri"/>
                </a:rPr>
                <a:t>+ 10 </a:t>
              </a:r>
              <a:endParaRPr b="0" lang="fr-F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71" name="Connecteur droit avec flèche 1"/>
            <p:cNvCxnSpPr/>
            <p:nvPr/>
          </p:nvCxnSpPr>
          <p:spPr>
            <a:xfrm>
              <a:off x="7542360" y="3502080"/>
              <a:ext cx="1080360" cy="360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len="med" type="triangle" w="med"/>
              <a:tailEnd len="med" type="triangle" w="med"/>
            </a:ln>
          </p:spPr>
        </p:cxnSp>
      </p:grpSp>
      <p:sp>
        <p:nvSpPr>
          <p:cNvPr id="172" name="ZoneTexte 30"/>
          <p:cNvSpPr/>
          <p:nvPr/>
        </p:nvSpPr>
        <p:spPr>
          <a:xfrm>
            <a:off x="5940000" y="420408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75 + 10 =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31"/>
          <p:cNvSpPr/>
          <p:nvPr/>
        </p:nvSpPr>
        <p:spPr>
          <a:xfrm>
            <a:off x="7609680" y="4194720"/>
            <a:ext cx="67032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85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ZoneTexte 27"/>
          <p:cNvSpPr/>
          <p:nvPr/>
        </p:nvSpPr>
        <p:spPr>
          <a:xfrm>
            <a:off x="6300000" y="5299560"/>
            <a:ext cx="2520000" cy="820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</a:rPr>
              <a:t>Il a transporté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</a:rPr>
              <a:t>85 colis.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2" dur="indefinite" restart="never" nodeType="tmRoot">
          <p:childTnLst>
            <p:seq>
              <p:cTn id="123" dur="indefinite" nodeType="mainSeq">
                <p:childTnLst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3067</TotalTime>
  <Application>LibreOffice/7.4.3.2$Windows_X86_64 LibreOffice_project/1048a8393ae2eeec98dff31b5c133c5f1d08b890</Application>
  <AppVersion>15.0000</AppVersion>
  <Words>272</Words>
  <Paragraphs>64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2025-08-18T10:41:46Z</dcterms:modified>
  <cp:revision>97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8</vt:i4>
  </property>
</Properties>
</file>